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2" r:id="rId7"/>
    <p:sldId id="264" r:id="rId8"/>
    <p:sldId id="267" r:id="rId9"/>
    <p:sldId id="266" r:id="rId10"/>
    <p:sldId id="265" r:id="rId11"/>
    <p:sldId id="273" r:id="rId12"/>
    <p:sldId id="269" r:id="rId13"/>
    <p:sldId id="270" r:id="rId14"/>
    <p:sldId id="268" r:id="rId15"/>
    <p:sldId id="25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668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044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90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134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012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2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736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134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410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141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40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1645-A0A7-4092-B1F6-8B12A28D831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2D3C-7211-4507-962C-F8766E1CE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656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eorgelegrady.com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omment.rsablogs.org.uk/2010/10/14/rsa-animate-changing-education-paradigms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ditwww.epfl.ch/cgi-perl/EPFLTV/home.pl/?page=video&amp;amp;lang=2&amp;amp;t=1&amp;amp;connected=0&amp;amp;id=332&amp;plugin=9&amp;plugin=2&amp;plugin=3&amp;checkplugin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hyperlink" Target="http://htwins.net/scal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youtube.com/watch?v=3P18XmwRKgM\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hyperlink" Target="http://youtu.be/lwuPCDhpcf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lare.prefuse.org/demo/" TargetMode="External"/><Relationship Id="rId2" Type="http://schemas.openxmlformats.org/officeDocument/2006/relationships/hyperlink" Target="http://www.wikiviz.org/wiki/Tool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gelfire.com/ga2/holiday2/images/3peng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ualcomplexity.com/v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2012/02/12/sunday-review/big-datas-impact-in-the-world.html?scp=3&amp;sq=big%20data&amp;st=c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bkSRLYSojo" TargetMode="External"/><Relationship Id="rId2" Type="http://schemas.openxmlformats.org/officeDocument/2006/relationships/hyperlink" Target="http://www.gapminder.org/videos/ted-and-reddits-10-questions-to-hans-rosling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ed.com/talks/hans_rosling_and_the_magic_washing_machine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mva.se/flash/explorer/euro/" TargetMode="External"/><Relationship Id="rId2" Type="http://schemas.openxmlformats.org/officeDocument/2006/relationships/hyperlink" Target="http://epicsyst.com/trendcompass/TrendCompass.aspx?home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www.gapminder.org/world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eronautics.nasa.gov/videos/facet24.mov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tanford.edu/group/sonia/exampleMovies/cls33_10_16_96.m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Visualizations and Animations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583</a:t>
            </a:r>
          </a:p>
          <a:p>
            <a:pPr algn="r"/>
            <a:r>
              <a:rPr lang="en-US" dirty="0" smtClean="0"/>
              <a:t>Message Design</a:t>
            </a:r>
          </a:p>
          <a:p>
            <a:pPr algn="r"/>
            <a:r>
              <a:rPr lang="en-US" dirty="0" smtClean="0"/>
              <a:t>22 February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26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Conceptualizing Abstractions </a:t>
            </a:r>
            <a:br>
              <a:rPr lang="en-US" dirty="0" smtClean="0"/>
            </a:br>
            <a:r>
              <a:rPr lang="en-US" sz="3100" dirty="0" smtClean="0"/>
              <a:t>Seattle Public Library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George Legrady</a:t>
            </a:r>
          </a:p>
          <a:p>
            <a:r>
              <a:rPr lang="en-US" dirty="0" smtClean="0"/>
              <a:t>Exhibit: </a:t>
            </a:r>
            <a:r>
              <a:rPr lang="en-US" i="1" dirty="0" smtClean="0"/>
              <a:t>Making Visible the Invisible, 2005-2014</a:t>
            </a:r>
            <a:endParaRPr lang="en-US" i="1" dirty="0"/>
          </a:p>
          <a:p>
            <a:pPr lvl="1"/>
            <a:r>
              <a:rPr lang="en-US" dirty="0" smtClean="0"/>
              <a:t>Materials circulating</a:t>
            </a:r>
          </a:p>
          <a:p>
            <a:pPr lvl="1"/>
            <a:r>
              <a:rPr lang="en-US" dirty="0" smtClean="0"/>
              <a:t>Chrono sequence of materials checked out</a:t>
            </a:r>
          </a:p>
          <a:p>
            <a:pPr lvl="1"/>
            <a:r>
              <a:rPr lang="en-US" dirty="0" smtClean="0"/>
              <a:t>Items sorted by Dewey Decimal number</a:t>
            </a:r>
          </a:p>
          <a:p>
            <a:pPr lvl="1"/>
            <a:r>
              <a:rPr lang="en-US" dirty="0" smtClean="0"/>
              <a:t>Keywords associated with all titles checked out in last hour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2914650"/>
            <a:ext cx="1778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657600"/>
            <a:ext cx="1574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4457700"/>
            <a:ext cx="172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4629150"/>
            <a:ext cx="1701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2057400"/>
            <a:ext cx="22098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049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Sequence of Interrelated Events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RSA Animate: Ken Robinson on </a:t>
            </a:r>
            <a:r>
              <a:rPr lang="en-US" i="1" dirty="0" smtClean="0"/>
              <a:t>Changing Educational Paradigms</a:t>
            </a:r>
          </a:p>
          <a:p>
            <a:r>
              <a:rPr lang="en-US" dirty="0" smtClean="0"/>
              <a:t>This one actually starts with a description of today, then goes </a:t>
            </a:r>
            <a:r>
              <a:rPr lang="en-US" i="1" dirty="0" smtClean="0"/>
              <a:t>backwards </a:t>
            </a:r>
            <a:r>
              <a:rPr lang="en-US" dirty="0" smtClean="0"/>
              <a:t>in time</a:t>
            </a:r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Going beyond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Stuff that’s too big, too small for our senses to easily handle</a:t>
            </a:r>
          </a:p>
          <a:p>
            <a:r>
              <a:rPr lang="en-US" dirty="0" smtClean="0"/>
              <a:t>Close-up of a single neuron</a:t>
            </a:r>
          </a:p>
          <a:p>
            <a:r>
              <a:rPr lang="en-US" dirty="0" smtClean="0"/>
              <a:t>Relative size of things in the universe</a:t>
            </a:r>
            <a:endParaRPr lang="en-US" dirty="0"/>
          </a:p>
        </p:txBody>
      </p:sp>
      <p:pic>
        <p:nvPicPr>
          <p:cNvPr id="819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21145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276600"/>
            <a:ext cx="4038600" cy="235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678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Things that Don’t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Vladimir Tatlin’s plan for a </a:t>
            </a:r>
            <a:r>
              <a:rPr lang="en-US" i="1" dirty="0" smtClean="0"/>
              <a:t>Monument to the Third International</a:t>
            </a:r>
            <a:r>
              <a:rPr lang="en-US" dirty="0" smtClean="0"/>
              <a:t>, (Russia, 1920s)</a:t>
            </a:r>
          </a:p>
          <a:p>
            <a:r>
              <a:rPr lang="en-US" dirty="0" smtClean="0"/>
              <a:t>Never actually constructed</a:t>
            </a:r>
          </a:p>
          <a:p>
            <a:r>
              <a:rPr lang="en-US" dirty="0" smtClean="0"/>
              <a:t>But influential among architects</a:t>
            </a:r>
          </a:p>
          <a:p>
            <a:r>
              <a:rPr lang="en-US" dirty="0" smtClean="0"/>
              <a:t>Many efforts to visualize “What might have been…”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921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3276600" cy="218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962400"/>
            <a:ext cx="3492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16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Software Systems Lining Up to Support Visualization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WikiViz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Flare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WikiViz (wiki for </a:t>
            </a:r>
            <a:r>
              <a:rPr lang="en-US" dirty="0" smtClean="0">
                <a:hlinkClick r:id="rId2"/>
              </a:rPr>
              <a:t>visualization software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17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1336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53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Tufte </a:t>
            </a:r>
            <a:br>
              <a:rPr lang="en-US" dirty="0" smtClean="0"/>
            </a:br>
            <a:r>
              <a:rPr lang="en-US" sz="3100" dirty="0" smtClean="0"/>
              <a:t>Questions for Discussion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(1 per group) one Tuftean position </a:t>
            </a:r>
            <a:r>
              <a:rPr lang="en-US" i="1" dirty="0" smtClean="0"/>
              <a:t>with which you agree </a:t>
            </a:r>
            <a:r>
              <a:rPr lang="en-US" dirty="0" smtClean="0"/>
              <a:t>and </a:t>
            </a:r>
            <a:r>
              <a:rPr lang="en-US" i="1" dirty="0" smtClean="0"/>
              <a:t>apply it </a:t>
            </a:r>
            <a:r>
              <a:rPr lang="en-US" dirty="0" smtClean="0"/>
              <a:t>to a practical design issue</a:t>
            </a:r>
          </a:p>
          <a:p>
            <a:r>
              <a:rPr lang="en-US" dirty="0" smtClean="0"/>
              <a:t>Identify (1 per group) one Tuftean position </a:t>
            </a:r>
            <a:r>
              <a:rPr lang="en-US" i="1" dirty="0" smtClean="0"/>
              <a:t>with which you disagree </a:t>
            </a:r>
            <a:r>
              <a:rPr lang="en-US" dirty="0" smtClean="0"/>
              <a:t>and identify how you would subject it to </a:t>
            </a:r>
            <a:r>
              <a:rPr lang="en-US" i="1" dirty="0" smtClean="0"/>
              <a:t>empirical testing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62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Project 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the design issue/problem you worked on</a:t>
            </a:r>
          </a:p>
          <a:p>
            <a:r>
              <a:rPr lang="en-US" dirty="0" smtClean="0"/>
              <a:t>Your rationale for why you presented your message in the way you did</a:t>
            </a:r>
          </a:p>
          <a:p>
            <a:r>
              <a:rPr lang="en-US" dirty="0" smtClean="0"/>
              <a:t>Your justification of choices made, based on graphic design principles, research, and theory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Class Next Week (2/29)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 syllabus says:</a:t>
            </a:r>
          </a:p>
          <a:p>
            <a:pPr lvl="1"/>
            <a:r>
              <a:rPr lang="en-US" dirty="0" smtClean="0"/>
              <a:t>“New and Critical perspectives:  Against </a:t>
            </a:r>
            <a:r>
              <a:rPr lang="en-US" dirty="0" smtClean="0">
                <a:hlinkClick r:id="rId2"/>
              </a:rPr>
              <a:t>dancing penguins</a:t>
            </a:r>
            <a:r>
              <a:rPr lang="en-US" dirty="0" smtClean="0"/>
              <a:t> (Accessibility; research approaches; web site design; educational implications).”</a:t>
            </a:r>
          </a:p>
          <a:p>
            <a:pPr lvl="1"/>
            <a:r>
              <a:rPr lang="en-US" dirty="0" smtClean="0"/>
              <a:t>What else would be interesting?  (Or, how to approach these issues?)</a:t>
            </a:r>
          </a:p>
          <a:p>
            <a:r>
              <a:rPr lang="en-US" dirty="0" smtClean="0"/>
              <a:t>Also: Set the agenda for our final meeting  and in-class presentation of projects on March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This Evening’s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and Bad Examples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Visual Complexity</a:t>
            </a:r>
            <a:r>
              <a:rPr lang="en-US" dirty="0" smtClean="0"/>
              <a:t> site:  Your likes, dislikes</a:t>
            </a:r>
          </a:p>
          <a:p>
            <a:r>
              <a:rPr lang="en-US" dirty="0" smtClean="0"/>
              <a:t>Presentation on Visualizations and Animations</a:t>
            </a:r>
          </a:p>
          <a:p>
            <a:r>
              <a:rPr lang="en-US" dirty="0" smtClean="0"/>
              <a:t>Discussion: Tufte</a:t>
            </a:r>
          </a:p>
          <a:p>
            <a:r>
              <a:rPr lang="en-US" dirty="0" smtClean="0"/>
              <a:t>Re-design Presentations</a:t>
            </a:r>
          </a:p>
          <a:p>
            <a:r>
              <a:rPr lang="en-US" dirty="0" smtClean="0"/>
              <a:t>Project check-in</a:t>
            </a:r>
          </a:p>
          <a:p>
            <a:r>
              <a:rPr lang="en-US" dirty="0" smtClean="0"/>
              <a:t>Project Evaluation Criteria</a:t>
            </a:r>
          </a:p>
          <a:p>
            <a:r>
              <a:rPr lang="en-US" dirty="0" smtClean="0"/>
              <a:t>Designing next week’s class session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100" dirty="0" smtClean="0"/>
              <a:t>Visualizations and Animations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Bringing Data to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Proposition*:  </a:t>
            </a:r>
          </a:p>
          <a:p>
            <a:pPr lvl="1"/>
            <a:r>
              <a:rPr lang="en-US" dirty="0" smtClean="0"/>
              <a:t>Computer power </a:t>
            </a:r>
          </a:p>
          <a:p>
            <a:pPr marL="457200" lvl="1" indent="0">
              <a:buNone/>
            </a:pPr>
            <a:r>
              <a:rPr lang="en-US" dirty="0" smtClean="0"/>
              <a:t>plus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ncreased ability to generate, collect, organize, analyze, and present information </a:t>
            </a:r>
          </a:p>
          <a:p>
            <a:pPr marL="457200" lvl="1" indent="0">
              <a:buNone/>
            </a:pPr>
            <a:r>
              <a:rPr lang="en-US" dirty="0" smtClean="0"/>
              <a:t>results in </a:t>
            </a:r>
          </a:p>
          <a:p>
            <a:pPr lvl="1"/>
            <a:r>
              <a:rPr lang="en-US" dirty="0" smtClean="0"/>
              <a:t>a quantum leap in </a:t>
            </a:r>
            <a:r>
              <a:rPr lang="en-US" dirty="0" smtClean="0">
                <a:hlinkClick r:id="rId2"/>
              </a:rPr>
              <a:t>our ability to think with information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/>
              <a:t>*</a:t>
            </a:r>
            <a:r>
              <a:rPr lang="en-US" sz="1100" dirty="0" smtClean="0"/>
              <a:t>With apologies to V. I. Lenin: “</a:t>
            </a:r>
            <a:r>
              <a:rPr lang="ru-RU" sz="1100" dirty="0" smtClean="0"/>
              <a:t>Коммунизм есть Советская власть плюс электрификация всей страны</a:t>
            </a:r>
            <a:r>
              <a:rPr lang="en-US" sz="1100" dirty="0" smtClean="0"/>
              <a:t>.”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10571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Hans Rosling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Swedish Public health official and doctor</a:t>
            </a:r>
          </a:p>
          <a:p>
            <a:r>
              <a:rPr lang="en-US" dirty="0"/>
              <a:t>G</a:t>
            </a:r>
            <a:r>
              <a:rPr lang="en-US" dirty="0" smtClean="0"/>
              <a:t>ood data visualization changes perceptions, leads to action</a:t>
            </a:r>
          </a:p>
          <a:p>
            <a:r>
              <a:rPr lang="en-US" dirty="0" smtClean="0"/>
              <a:t>Promoting a “fact-based worldview”</a:t>
            </a:r>
          </a:p>
          <a:p>
            <a:r>
              <a:rPr lang="en-US" dirty="0" smtClean="0"/>
              <a:t>BBC, TED talks</a:t>
            </a:r>
          </a:p>
          <a:p>
            <a:r>
              <a:rPr lang="en-US" dirty="0" smtClean="0">
                <a:hlinkClick r:id="rId2"/>
              </a:rPr>
              <a:t>How he thinks about his method…</a:t>
            </a:r>
            <a:endParaRPr lang="en-US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3637"/>
            <a:ext cx="382071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593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An Agenda for Development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Concern for economic differences, development directions around the world</a:t>
            </a:r>
          </a:p>
          <a:p>
            <a:r>
              <a:rPr lang="en-US" dirty="0" smtClean="0"/>
              <a:t>Washing Machine = “most important device of the industrial revolution”</a:t>
            </a:r>
          </a:p>
          <a:p>
            <a:r>
              <a:rPr lang="en-US" dirty="0" smtClean="0"/>
              <a:t>Esp. in context of women’s lives</a:t>
            </a:r>
            <a:endParaRPr lang="en-US" dirty="0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2743200"/>
            <a:ext cx="277956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17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Gapminder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Rosling created (w. son &amp; dau-in-law) Gapminder Foundation</a:t>
            </a:r>
          </a:p>
          <a:p>
            <a:r>
              <a:rPr lang="en-US" dirty="0" smtClean="0"/>
              <a:t>Developed Trendalyzer visualization software</a:t>
            </a:r>
          </a:p>
          <a:p>
            <a:r>
              <a:rPr lang="en-US" dirty="0" smtClean="0"/>
              <a:t>Other similar projects:</a:t>
            </a:r>
          </a:p>
          <a:p>
            <a:pPr lvl="1"/>
            <a:r>
              <a:rPr lang="en-US" dirty="0" smtClean="0">
                <a:hlinkClick r:id="rId2"/>
              </a:rPr>
              <a:t>Trend Compass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Eurostat Euro eXplorer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057" y="2743200"/>
            <a:ext cx="3415393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723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Do Animated Visualizations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 us to experience what our senses can’t:</a:t>
            </a:r>
          </a:p>
          <a:p>
            <a:pPr lvl="1"/>
            <a:r>
              <a:rPr lang="en-US" dirty="0" smtClean="0"/>
              <a:t>Passage of time (what happened before/after what)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data aggregates (what happens when something else is happening)</a:t>
            </a:r>
          </a:p>
          <a:p>
            <a:pPr lvl="1"/>
            <a:r>
              <a:rPr lang="en-US" dirty="0" smtClean="0"/>
              <a:t>Relations among variables (what changes with what)</a:t>
            </a:r>
          </a:p>
          <a:p>
            <a:pPr lvl="1"/>
            <a:r>
              <a:rPr lang="en-US" dirty="0" smtClean="0"/>
              <a:t>Conceptualizing abstractions</a:t>
            </a:r>
          </a:p>
          <a:p>
            <a:pPr lvl="1"/>
            <a:r>
              <a:rPr lang="en-US" dirty="0" smtClean="0"/>
              <a:t>Sequence of events (what leads to what)</a:t>
            </a:r>
          </a:p>
          <a:p>
            <a:pPr lvl="1"/>
            <a:r>
              <a:rPr lang="en-US" dirty="0" smtClean="0"/>
              <a:t>Go beyond our usual scale (big/little)</a:t>
            </a:r>
          </a:p>
          <a:p>
            <a:pPr lvl="1"/>
            <a:r>
              <a:rPr lang="en-US" dirty="0" smtClean="0"/>
              <a:t>Imagine things that don’t exist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6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Passage of Time/Data Aggregation</a:t>
            </a:r>
            <a:br>
              <a:rPr lang="en-US" dirty="0" smtClean="0"/>
            </a:br>
            <a:r>
              <a:rPr lang="en-US" sz="3100" dirty="0" smtClean="0"/>
              <a:t>Air Traffic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day in the life of…</a:t>
            </a:r>
          </a:p>
          <a:p>
            <a:r>
              <a:rPr lang="en-US" dirty="0" smtClean="0"/>
              <a:t>USA air traffic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2362200"/>
            <a:ext cx="43180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81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Relations among Variables</a:t>
            </a:r>
            <a:br>
              <a:rPr lang="en-US" dirty="0" smtClean="0"/>
            </a:br>
            <a:r>
              <a:rPr lang="en-US" sz="3100" dirty="0" smtClean="0"/>
              <a:t>Sociograms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High school economics class (11-12 grade) at a magnet high school</a:t>
            </a:r>
          </a:p>
          <a:p>
            <a:r>
              <a:rPr lang="en-US" dirty="0"/>
              <a:t>T</a:t>
            </a:r>
            <a:r>
              <a:rPr lang="en-US" dirty="0" smtClean="0"/>
              <a:t>wo teachers: usual teacher, volunteer businessman</a:t>
            </a:r>
          </a:p>
          <a:p>
            <a:r>
              <a:rPr lang="en-US" dirty="0" smtClean="0"/>
              <a:t>Class project: stock market mock investments</a:t>
            </a:r>
          </a:p>
          <a:p>
            <a:r>
              <a:rPr lang="en-US" dirty="0"/>
              <a:t>C</a:t>
            </a:r>
            <a:r>
              <a:rPr lang="en-US" dirty="0" smtClean="0"/>
              <a:t>onversation turns - pairs of senders and receivers, types of content. </a:t>
            </a:r>
          </a:p>
          <a:p>
            <a:r>
              <a:rPr lang="en-US" dirty="0" smtClean="0"/>
              <a:t>Speakers activity coded for : </a:t>
            </a:r>
          </a:p>
          <a:p>
            <a:pPr lvl="1"/>
            <a:r>
              <a:rPr lang="en-US" dirty="0" smtClean="0"/>
              <a:t>(1) indirect soundings, such as lectures (where a teacher addresses all students); and </a:t>
            </a:r>
          </a:p>
          <a:p>
            <a:pPr lvl="1"/>
            <a:r>
              <a:rPr lang="en-US" dirty="0" smtClean="0"/>
              <a:t>(2) direct interactions that are focused on particular others.</a:t>
            </a:r>
          </a:p>
          <a:p>
            <a:r>
              <a:rPr lang="en-US" dirty="0" smtClean="0"/>
              <a:t>2.5 min. time slices</a:t>
            </a:r>
            <a:endParaRPr lang="en-US" dirty="0"/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9624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609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656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Visualizations and Animations</vt:lpstr>
      <vt:lpstr>This Evening’s Agenda</vt:lpstr>
      <vt:lpstr>Visualizations and Animations Bringing Data to Life</vt:lpstr>
      <vt:lpstr>Hans Rosling</vt:lpstr>
      <vt:lpstr>An Agenda for Development and Change</vt:lpstr>
      <vt:lpstr>Gapminder</vt:lpstr>
      <vt:lpstr>What Do Animated Visualizations Do?</vt:lpstr>
      <vt:lpstr>Passage of Time/Data Aggregation Air Traffic </vt:lpstr>
      <vt:lpstr>Relations among Variables Sociograms</vt:lpstr>
      <vt:lpstr>Conceptualizing Abstractions  Seattle Public Library</vt:lpstr>
      <vt:lpstr>Sequence of Interrelated Events</vt:lpstr>
      <vt:lpstr>Going beyond Scale</vt:lpstr>
      <vt:lpstr>Things that Don’t Exist</vt:lpstr>
      <vt:lpstr>Software Systems Lining Up to Support Visualization</vt:lpstr>
      <vt:lpstr>Tufte  Questions for Discussion</vt:lpstr>
      <vt:lpstr>Project Evaluation Criteria</vt:lpstr>
      <vt:lpstr>Class Next Week (2/29)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Visualizations and Animations</dc:title>
  <dc:creator>S Kerr</dc:creator>
  <cp:lastModifiedBy>stkerr</cp:lastModifiedBy>
  <cp:revision>23</cp:revision>
  <dcterms:created xsi:type="dcterms:W3CDTF">2012-02-22T18:57:18Z</dcterms:created>
  <dcterms:modified xsi:type="dcterms:W3CDTF">2012-02-23T23:03:23Z</dcterms:modified>
</cp:coreProperties>
</file>